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3" r:id="rId1"/>
  </p:sldMasterIdLst>
  <p:sldIdLst>
    <p:sldId id="273" r:id="rId2"/>
    <p:sldId id="272" r:id="rId3"/>
    <p:sldId id="257" r:id="rId4"/>
    <p:sldId id="274" r:id="rId5"/>
    <p:sldId id="285" r:id="rId6"/>
    <p:sldId id="275" r:id="rId7"/>
    <p:sldId id="258" r:id="rId8"/>
    <p:sldId id="277" r:id="rId9"/>
    <p:sldId id="259" r:id="rId10"/>
    <p:sldId id="278" r:id="rId11"/>
    <p:sldId id="279" r:id="rId12"/>
    <p:sldId id="261" r:id="rId13"/>
    <p:sldId id="281" r:id="rId14"/>
    <p:sldId id="262" r:id="rId15"/>
    <p:sldId id="282" r:id="rId16"/>
    <p:sldId id="283" r:id="rId17"/>
    <p:sldId id="264" r:id="rId18"/>
    <p:sldId id="284" r:id="rId19"/>
    <p:sldId id="265" r:id="rId20"/>
    <p:sldId id="266" r:id="rId21"/>
    <p:sldId id="267" r:id="rId22"/>
    <p:sldId id="268" r:id="rId23"/>
    <p:sldId id="269" r:id="rId24"/>
    <p:sldId id="270" r:id="rId25"/>
    <p:sldId id="27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648"/>
  </p:normalViewPr>
  <p:slideViewPr>
    <p:cSldViewPr snapToGrid="0">
      <p:cViewPr varScale="1">
        <p:scale>
          <a:sx n="117" d="100"/>
          <a:sy n="117" d="100"/>
        </p:scale>
        <p:origin x="9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3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48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3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169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6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0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94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09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6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52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07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355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572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808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624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7778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38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Fare clic per modificare lo stile del titolo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Modifica degli stili del testo Master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7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 Youth Day Opening Ceremony, 24 January 2019">
            <a:extLst>
              <a:ext uri="{FF2B5EF4-FFF2-40B4-BE49-F238E27FC236}">
                <a16:creationId xmlns:a16="http://schemas.microsoft.com/office/drawing/2014/main" id="{1F6DF985-4D09-473C-9808-1D74D472603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88" y="848152"/>
            <a:ext cx="4821865" cy="2682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628B36-9E67-4BAC-85DE-0953DB75DE33}"/>
              </a:ext>
            </a:extLst>
          </p:cNvPr>
          <p:cNvSpPr/>
          <p:nvPr/>
        </p:nvSpPr>
        <p:spPr>
          <a:xfrm>
            <a:off x="6096000" y="1230932"/>
            <a:ext cx="5417456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Berlin Sans FB Demi" panose="020E0802020502020306" pitchFamily="34" charset="0"/>
                <a:ea typeface="Calibri" panose="020F0502020204030204" pitchFamily="34" charset="0"/>
              </a:rPr>
              <a:t>Fratelli Tutti(FT)-</a:t>
            </a:r>
            <a:r>
              <a:rPr lang="en-GB" sz="3600" dirty="0">
                <a:latin typeface="Berlin Sans FB Demi" panose="020E0802020502020306" pitchFamily="34" charset="0"/>
              </a:rPr>
              <a:t>Tutti sono fratelli e </a:t>
            </a:r>
            <a:r>
              <a:rPr lang="en-GB" sz="3600" dirty="0" err="1">
                <a:latin typeface="Berlin Sans FB Demi" panose="020E0802020502020306" pitchFamily="34" charset="0"/>
              </a:rPr>
              <a:t>sorelle</a:t>
            </a:r>
            <a:r>
              <a:rPr lang="en-GB" sz="3600">
                <a:latin typeface="Berlin Sans FB Demi" panose="020E0802020502020306" pitchFamily="34" charset="0"/>
              </a:rPr>
              <a:t>, </a:t>
            </a:r>
            <a:r>
              <a:rPr lang="en-GB" sz="3600" dirty="0">
                <a:latin typeface="Berlin Sans FB Demi" panose="020E0802020502020306" pitchFamily="34" charset="0"/>
              </a:rPr>
              <a:t>di Papa Francesco 03.10.2020</a:t>
            </a:r>
            <a:r>
              <a:rPr lang="en-IN" sz="3600" dirty="0">
                <a:latin typeface="Berlin Sans FB Demi" panose="020E0802020502020306" pitchFamily="34" charset="0"/>
              </a:rPr>
              <a:t>. </a:t>
            </a:r>
            <a:endParaRPr lang="en-IN" sz="36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69A267-0DE6-417A-B592-93A30AC4490B}"/>
              </a:ext>
            </a:extLst>
          </p:cNvPr>
          <p:cNvSpPr/>
          <p:nvPr/>
        </p:nvSpPr>
        <p:spPr>
          <a:xfrm>
            <a:off x="805822" y="4572471"/>
            <a:ext cx="10440127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IN" sz="2200" dirty="0">
                <a:latin typeface="Berlin Sans FB Demi" panose="020E0802020502020306" pitchFamily="34" charset="0"/>
              </a:rPr>
              <a:t>Il 2023 segna il </a:t>
            </a:r>
            <a:r>
              <a:rPr lang="en-IN" sz="2200" b="1" dirty="0">
                <a:latin typeface="Berlin Sans FB Demi" panose="020E0802020502020306" pitchFamily="34" charset="0"/>
              </a:rPr>
              <a:t>60</a:t>
            </a:r>
            <a:r>
              <a:rPr lang="en-IN" sz="2200" b="1" baseline="30000" dirty="0">
                <a:latin typeface="Berlin Sans FB Demi" panose="020E0802020502020306" pitchFamily="34" charset="0"/>
              </a:rPr>
              <a:t>th</a:t>
            </a:r>
            <a:r>
              <a:rPr lang="en-IN" sz="2200" b="1" dirty="0">
                <a:latin typeface="Berlin Sans FB Demi" panose="020E0802020502020306" pitchFamily="34" charset="0"/>
              </a:rPr>
              <a:t> anniversario della Pacem in </a:t>
            </a:r>
            <a:r>
              <a:rPr lang="en-IN" sz="2200" b="1" dirty="0" err="1">
                <a:latin typeface="Berlin Sans FB Demi" panose="020E0802020502020306" pitchFamily="34" charset="0"/>
              </a:rPr>
              <a:t>terris </a:t>
            </a:r>
            <a:r>
              <a:rPr lang="en-IN" sz="2200" dirty="0">
                <a:latin typeface="Berlin Sans FB Demi" panose="020E0802020502020306" pitchFamily="34" charset="0"/>
              </a:rPr>
              <a:t>(Papa Giovanni XXIII, 1963) e il </a:t>
            </a:r>
            <a:r>
              <a:rPr lang="en-IN" sz="2200" b="1" dirty="0">
                <a:latin typeface="Berlin Sans FB Demi" panose="020E0802020502020306" pitchFamily="34" charset="0"/>
              </a:rPr>
              <a:t>75° anniversario della Dichiarazione universale dei diritti umani (DUDU)</a:t>
            </a:r>
            <a:r>
              <a:rPr lang="en-IN" sz="2200" dirty="0">
                <a:latin typeface="Berlin Sans FB Demi" panose="020E0802020502020306" pitchFamily="34" charset="0"/>
              </a:rPr>
              <a:t>.  Questi contesti ci invitano a conoscere gli insegnamenti sociali della Chiesa. Per questo si condivide la sintesi di Fratelli Tutti.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30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69A267-0DE6-417A-B592-93A30AC4490B}"/>
              </a:ext>
            </a:extLst>
          </p:cNvPr>
          <p:cNvSpPr/>
          <p:nvPr/>
        </p:nvSpPr>
        <p:spPr>
          <a:xfrm>
            <a:off x="587829" y="982176"/>
            <a:ext cx="6360886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Berlin Sans FB Demi" panose="020E0802020502020306" pitchFamily="34" charset="0"/>
              </a:rPr>
              <a:t>È una chiamata ad amare gli altri come fratelli e sorelle, anche quando sono lontani da noi (FT 1-2).  Francesco d'Assisi era solito rivolgersi ai suoi fratelli e sorelle come </a:t>
            </a:r>
            <a:r>
              <a:rPr lang="en-GB" sz="2400" i="1" dirty="0">
                <a:latin typeface="Berlin Sans FB Demi" panose="020E0802020502020306" pitchFamily="34" charset="0"/>
              </a:rPr>
              <a:t>Fratelli Tutti</a:t>
            </a:r>
            <a:r>
              <a:rPr lang="en-GB" sz="2400" dirty="0">
                <a:latin typeface="Berlin Sans FB Demi" panose="020E0802020502020306" pitchFamily="34" charset="0"/>
              </a:rPr>
              <a:t>. La sua visita al sultano </a:t>
            </a:r>
            <a:r>
              <a:rPr lang="en-GB" sz="2400" dirty="0" err="1">
                <a:latin typeface="Berlin Sans FB Demi" panose="020E0802020502020306" pitchFamily="34" charset="0"/>
              </a:rPr>
              <a:t>Malik-el-Kamil</a:t>
            </a:r>
            <a:r>
              <a:rPr lang="en-GB" sz="2400" dirty="0">
                <a:latin typeface="Berlin Sans FB Demi" panose="020E0802020502020306" pitchFamily="34" charset="0"/>
              </a:rPr>
              <a:t>, in Egitto, è un gesto del suo amore oltre i confini (3).  È </a:t>
            </a:r>
            <a:r>
              <a:rPr lang="en-GB" sz="2400" i="1" dirty="0">
                <a:latin typeface="Berlin Sans FB Demi" panose="020E0802020502020306" pitchFamily="34" charset="0"/>
              </a:rPr>
              <a:t>diventato un padre per tutti </a:t>
            </a:r>
            <a:r>
              <a:rPr lang="en-GB" sz="2400" dirty="0">
                <a:latin typeface="Berlin Sans FB Demi" panose="020E0802020502020306" pitchFamily="34" charset="0"/>
              </a:rPr>
              <a:t>e ha ispirato la visione di una società fraterna (4).  Papa Francesco dice che l'incontro con il Grande Imam Ahmad </a:t>
            </a:r>
            <a:r>
              <a:rPr lang="en-GB" sz="2400" dirty="0" err="1">
                <a:latin typeface="Berlin Sans FB Demi" panose="020E0802020502020306" pitchFamily="34" charset="0"/>
              </a:rPr>
              <a:t>Al-Tayyeb </a:t>
            </a:r>
            <a:r>
              <a:rPr lang="en-GB" sz="2400" dirty="0">
                <a:latin typeface="Berlin Sans FB Demi" panose="020E0802020502020306" pitchFamily="34" charset="0"/>
              </a:rPr>
              <a:t>ad Abu Dhabi lo ha incoraggiato a pubblicare Fratelli Tutti (5). </a:t>
            </a:r>
            <a:endParaRPr lang="en-IN" sz="2400" dirty="0">
              <a:latin typeface="Berlin Sans FB Demi" panose="020E0802020502020306" pitchFamily="34" charset="0"/>
            </a:endParaRPr>
          </a:p>
        </p:txBody>
      </p:sp>
      <p:pic>
        <p:nvPicPr>
          <p:cNvPr id="1026" name="Picture 2" descr="800 years before Pope Francis, St Francis met the Sultan of Egypt | The  Indian Express">
            <a:extLst>
              <a:ext uri="{FF2B5EF4-FFF2-40B4-BE49-F238E27FC236}">
                <a16:creationId xmlns:a16="http://schemas.microsoft.com/office/drawing/2014/main" id="{EEF3B1C8-655F-40AC-27F0-D97A062AC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67" y="1690577"/>
            <a:ext cx="3653489" cy="3531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145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7D1EAA-553E-4C0F-AB7A-E072BD642980}"/>
              </a:ext>
            </a:extLst>
          </p:cNvPr>
          <p:cNvSpPr/>
          <p:nvPr/>
        </p:nvSpPr>
        <p:spPr>
          <a:xfrm>
            <a:off x="377091" y="112707"/>
            <a:ext cx="6582274" cy="60016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Berlin Sans FB Demi" panose="020E0802020502020306" pitchFamily="34" charset="0"/>
              </a:rPr>
              <a:t>Ci sono tendenze nel nostro mondo che ostacolano lo sviluppo o la crescita della fraternità universale:</a:t>
            </a:r>
            <a:endParaRPr lang="en-GB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400" b="1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nazionalismo miope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, con il pretesto di difendere gli interessi nazionali, crea nuove forme di egoismo senza senso sociale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(11).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400" b="1" i="1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La società globalizzata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serve gli interessi economici e ci rende più simili a vicini, ma non a fratelli e sorelle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(12).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400" b="1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popoli nativi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perdono le loro tradizioni, la loro identità spirituale e la loro integrità morale (14).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persone viene negato il diritto di esistere e di avere un'opinione (15).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persone improduttive e non utili vengono scartate e ignorate (18).  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tse1.explicit.bing.net/th?id=OIP.PsStTJnNV8yn3O90rIpNJQAAAA&amp;pid=Api&amp;P=0">
            <a:extLst>
              <a:ext uri="{FF2B5EF4-FFF2-40B4-BE49-F238E27FC236}">
                <a16:creationId xmlns:a16="http://schemas.microsoft.com/office/drawing/2014/main" id="{D534193A-4668-4249-ABD8-9A2E235E9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363" y="726984"/>
            <a:ext cx="4450461" cy="53486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235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2E0318-D298-0E6B-86A1-3C0494B24C08}"/>
              </a:ext>
            </a:extLst>
          </p:cNvPr>
          <p:cNvSpPr txBox="1"/>
          <p:nvPr/>
        </p:nvSpPr>
        <p:spPr>
          <a:xfrm>
            <a:off x="335901" y="298580"/>
            <a:ext cx="7763069" cy="55861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Tutti non sono considerati uguali nei diritti e nella dignità, come dichiarato nella UDHR </a:t>
            </a:r>
            <a:r>
              <a:rPr lang="en-GB" sz="21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(22).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Esistono nuove forme di schiavitù: </a:t>
            </a:r>
            <a:r>
              <a:rPr lang="en-GB" sz="21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sottomissione delle donne, rapimento di organi e traffico di esseri umani (</a:t>
            </a:r>
            <a:r>
              <a:rPr lang="en-GB" sz="21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Guerre, attacchi terroristici, persecuzioni razziali o religiose indicano che la terza guerra mondiale viene combattuta ora, ma in modo frammentario </a:t>
            </a:r>
            <a:r>
              <a:rPr lang="en-GB" sz="21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(25).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GB" sz="2100" b="1" dirty="0"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C'è la tentazione di innalzare muri nel cuore e nella terra, per impedire l'incontro con altre culture e persone (26). Gli esclusi diventano un terreno per le mafie (28). In assenza di una distribuzione equa, il progresso scientifico non ha portato a un futuro più umano (29). Il senso di appartenenza a un'unica famiglia umana sta svanendo e c'è un'indifferenza globalizzata (30).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GB" sz="2100" b="1" dirty="0"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Sarebbe meraviglioso riscoprire i bisogni dei fratelli e delle sorelle che si trovano nella nostra orbita, mentre scopriamo pianeti lontani (31).  </a:t>
            </a:r>
            <a:endParaRPr lang="en-IN" sz="2100" b="1" dirty="0"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BE0E19-C7DD-3457-0BA5-AEC313482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560" y="1616158"/>
            <a:ext cx="3209938" cy="36256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957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2E0318-D298-0E6B-86A1-3C0494B24C08}"/>
              </a:ext>
            </a:extLst>
          </p:cNvPr>
          <p:cNvSpPr txBox="1"/>
          <p:nvPr/>
        </p:nvSpPr>
        <p:spPr>
          <a:xfrm>
            <a:off x="485813" y="916681"/>
            <a:ext cx="6288833" cy="48320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Attraverso la pandemia di Covid abbiamo capito che nessuno si salva da solo, ma solo insieme (32).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GB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pandemia globale è un grido di ribellione contro il male che l'uomo ha fatto al mondo (34). Dopo questa pandemia non dovremmo più pensare in termini di "loro" e "quelli", ma solo di "noi" (35). Altrimenti la tendenza al "free-for-all" si rivelerà peggiore di qualsiasi pandemia (36). </a:t>
            </a:r>
            <a:endParaRPr lang="en-IN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ogether Against COVID-19 - EU for Georgia">
            <a:extLst>
              <a:ext uri="{FF2B5EF4-FFF2-40B4-BE49-F238E27FC236}">
                <a16:creationId xmlns:a16="http://schemas.microsoft.com/office/drawing/2014/main" id="{AFD69586-432D-B8DE-46A0-F5DB43F8C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596" y="1059024"/>
            <a:ext cx="4422711" cy="47399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4291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444BC4-1792-ABEC-19C4-9E6B545F8521}"/>
              </a:ext>
            </a:extLst>
          </p:cNvPr>
          <p:cNvSpPr txBox="1"/>
          <p:nvPr/>
        </p:nvSpPr>
        <p:spPr>
          <a:xfrm>
            <a:off x="279919" y="149291"/>
            <a:ext cx="7072603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endParaRPr lang="en-GB" sz="2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Paesi che impediscono l'arrivo dei migranti (37). La xenofobia della popolazione dei Paesi ospitanti (39).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media digitali rubano la privacy (42) e diffondono odio e distruzione (43), le fake news fomentano pregiudizi e odio (45).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Paesi economicamente prosperi si propongono come modelli culturali e le popolazioni dei Paesi poveri si sentono inferiori alla propria cultura (51).  </a:t>
            </a:r>
            <a:endParaRPr lang="en-GB" sz="28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Nonostante queste nubi oscure, ci sono molti nuovi percorsi di speranza (54).</a:t>
            </a:r>
            <a:endParaRPr lang="en-IN" sz="28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W: INCOME INEQUALITY RE: MAJOR PROBLEM – zodakreza">
            <a:extLst>
              <a:ext uri="{FF2B5EF4-FFF2-40B4-BE49-F238E27FC236}">
                <a16:creationId xmlns:a16="http://schemas.microsoft.com/office/drawing/2014/main" id="{DF64F021-87F5-5C03-C4A1-90DA1F66E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73" y="559837"/>
            <a:ext cx="4391608" cy="559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15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99C642-F8B4-4658-883B-51A271FB51D0}"/>
              </a:ext>
            </a:extLst>
          </p:cNvPr>
          <p:cNvSpPr/>
          <p:nvPr/>
        </p:nvSpPr>
        <p:spPr>
          <a:xfrm>
            <a:off x="604617" y="1796574"/>
            <a:ext cx="6579954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parabola del Buon Samaritano serve come raggio di luce nelle tenebre (56). La parabola (chi è il mio prossimo) ci riporta a una domanda precedente: "Dov'è tuo fratello Abele?". (Gen 4,9) (57)</a:t>
            </a:r>
            <a:endParaRPr lang="en-IN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società malata è tentata di ignorare gli altri (64). La parabola di Gesù ci chiama a riscoprire la nostra vocazione di cittadini delle nostre rispettive nazioni e del mondo intero, costruttori di un nuovo legame sociale (66). La storia del Buon Samaritano si ripete continuamente(71). </a:t>
            </a:r>
            <a:endParaRPr lang="en-IN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tse2.explicit.bing.net/th?id=OIP.ENnL28Pk2ssHEAdEgf7vwwHaEL&amp;pid=Api&amp;P=0">
            <a:extLst>
              <a:ext uri="{FF2B5EF4-FFF2-40B4-BE49-F238E27FC236}">
                <a16:creationId xmlns:a16="http://schemas.microsoft.com/office/drawing/2014/main" id="{72EA19C5-9E2D-49CB-B912-72B29A003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6" r="8546"/>
          <a:stretch/>
        </p:blipFill>
        <p:spPr bwMode="auto">
          <a:xfrm>
            <a:off x="7438378" y="2532503"/>
            <a:ext cx="4453805" cy="30524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7C5E84-9377-44E6-A33F-5417629C2E3C}"/>
              </a:ext>
            </a:extLst>
          </p:cNvPr>
          <p:cNvSpPr/>
          <p:nvPr/>
        </p:nvSpPr>
        <p:spPr>
          <a:xfrm>
            <a:off x="478971" y="539845"/>
            <a:ext cx="109728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CAPITOLO 2: UNO STRANIERO SULLA STRADA</a:t>
            </a:r>
            <a:endParaRPr lang="en-IN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0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8BBEBD-C464-2AFD-70CF-7CB67527B03D}"/>
              </a:ext>
            </a:extLst>
          </p:cNvPr>
          <p:cNvSpPr txBox="1"/>
          <p:nvPr/>
        </p:nvSpPr>
        <p:spPr>
          <a:xfrm>
            <a:off x="130629" y="304800"/>
            <a:ext cx="8219232" cy="63709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La storia inizia dopo che la rapina è stata compiuta (72). Il personale religioso che non aiuta implica che la fede in Dio non è una garanzia per una vita di amore e carità (74). Di solito, i rapinatori e i passanti si alleano (75).</a:t>
            </a:r>
            <a:endParaRPr lang="en-IN" sz="2400" b="1" dirty="0">
              <a:solidFill>
                <a:schemeClr val="bg1"/>
              </a:solidFill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2400" b="1" dirty="0">
              <a:solidFill>
                <a:schemeClr val="bg1"/>
              </a:solidFill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2400" b="1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C'</a:t>
            </a:r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 una locanda e quindi il samaritano poteva collaborare con l'oste per curare l'uomo; devono esserci strutture pubbliche e noi dobbiamo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servire in solidarietà con loro </a:t>
            </a:r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(78). Il samaritano se ne andò senza aspettarsi alcun riconoscimento o gratitudine; noi siamo chiamati a imitare il suo gesto di servire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senza aspettative </a:t>
            </a:r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(79). Nella parabola il samaritano si fa prossimo del giudeo ferito, superando le barriere culturali e storiche; anche noi siamo chiamati ad amare oltre i confini (81). Significa che l'amore include tutti (82).  Per i cristiani Gesù è presente in ogni straniero (85). </a:t>
            </a:r>
            <a:endParaRPr lang="en-IN" sz="2400" b="1" dirty="0">
              <a:solidFill>
                <a:schemeClr val="bg1"/>
              </a:solidFill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Love Without Boundaries Foundation - Home | Facebook">
            <a:extLst>
              <a:ext uri="{FF2B5EF4-FFF2-40B4-BE49-F238E27FC236}">
                <a16:creationId xmlns:a16="http://schemas.microsoft.com/office/drawing/2014/main" id="{1C1CD699-BB18-9046-1D94-AF24E36A7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176" y="1425303"/>
            <a:ext cx="3141306" cy="416145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88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C6FEE9-C3B6-4714-A763-10B97EFCF470}"/>
              </a:ext>
            </a:extLst>
          </p:cNvPr>
          <p:cNvSpPr/>
          <p:nvPr/>
        </p:nvSpPr>
        <p:spPr>
          <a:xfrm>
            <a:off x="502717" y="497961"/>
            <a:ext cx="111449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CAPITOLO 3: IMMAGINARE E GENERARE UN MONDO APERTO</a:t>
            </a:r>
            <a:endParaRPr lang="en-IN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4E6619-C178-4247-932D-80A249EFD935}"/>
              </a:ext>
            </a:extLst>
          </p:cNvPr>
          <p:cNvSpPr/>
          <p:nvPr/>
        </p:nvSpPr>
        <p:spPr>
          <a:xfrm>
            <a:off x="502717" y="1394616"/>
            <a:ext cx="6883603" cy="4893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GB" sz="2400" dirty="0">
                <a:latin typeface="Berlin Sans FB Demi" panose="020E0802020502020306" pitchFamily="34" charset="0"/>
              </a:rPr>
              <a:t>Amare gli altri: Nessuno può sperimentare la vera bellezza della vita senza relazionarsi con gli altri, senza avere dei veri volti da amare (87). Questo amore deve andare oltre il gruppo e la famiglia (89). Le comunità monastiche accoglievano i pellegrini, per incontrare chi era fuori dal loro monastero (90).  Il pericolo più grande sta nel non riuscire ad amare (92). Chi è abbandonato o ignorato dalla società diventa uno </a:t>
            </a:r>
            <a:r>
              <a:rPr lang="en-GB" sz="2400" i="1" dirty="0">
                <a:latin typeface="Berlin Sans FB Demi" panose="020E0802020502020306" pitchFamily="34" charset="0"/>
              </a:rPr>
              <a:t>straniero esistenziale </a:t>
            </a:r>
            <a:r>
              <a:rPr lang="en-GB" sz="2400" dirty="0">
                <a:latin typeface="Berlin Sans FB Demi" panose="020E0802020502020306" pitchFamily="34" charset="0"/>
              </a:rPr>
              <a:t>anche se è nato nello stesso Paese (97). Le persone con disabilità e gli anziani sono trattati come stranieri esistenziali (98). </a:t>
            </a:r>
            <a:endParaRPr lang="en-IN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tse3.mm.bing.net/th?id=OIP.Qx4Aind-Z44UrQvtW-z0TAHaEK&amp;pid=Api&amp;P=0">
            <a:extLst>
              <a:ext uri="{FF2B5EF4-FFF2-40B4-BE49-F238E27FC236}">
                <a16:creationId xmlns:a16="http://schemas.microsoft.com/office/drawing/2014/main" id="{D9977281-C9A9-4569-BA65-9CA45593C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909" y="2526154"/>
            <a:ext cx="4242642" cy="3088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6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4E6619-C178-4247-932D-80A249EFD935}"/>
              </a:ext>
            </a:extLst>
          </p:cNvPr>
          <p:cNvSpPr/>
          <p:nvPr/>
        </p:nvSpPr>
        <p:spPr>
          <a:xfrm>
            <a:off x="294641" y="492034"/>
            <a:ext cx="7589519" cy="59093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700" b="1" dirty="0">
                <a:latin typeface="Berlin Sans FB Demi" panose="020E0802020502020306" pitchFamily="34" charset="0"/>
              </a:rPr>
              <a:t>Società inclusiva e solidale: Il futuro non è di uniformità unidimensionale, ma inclusivo (100). Tutti, comprese le persone improduttive, i poveri, i non istruiti, i disabili, hanno il diritto di vivere con dignità e di raggiungere uno sviluppo integrale (107, 109, 110). In una situazione in cui tutto sembra disintegrarsi, la solidarietà deve essere coltivata perché siamo responsabili di chi ha bisogno. La famiglia è un luogo privilegiato per l'educazione alla solidarietà (114-115). Solidarietà non significa solo aiutare, ma anche combattere le cause strutturali della povertà, della disuguaglianza e della negazione dei diritti umani (116).  </a:t>
            </a:r>
            <a:endParaRPr lang="en-IN" sz="27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uman Rights and Solidarity resource (for ages 7-13) | Amnesty  International UK">
            <a:extLst>
              <a:ext uri="{FF2B5EF4-FFF2-40B4-BE49-F238E27FC236}">
                <a16:creationId xmlns:a16="http://schemas.microsoft.com/office/drawing/2014/main" id="{90169A38-AF58-A2A5-2B87-1AA911887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854" y="1675985"/>
            <a:ext cx="3340359" cy="3900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1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4E6619-C178-4247-932D-80A249EFD935}"/>
              </a:ext>
            </a:extLst>
          </p:cNvPr>
          <p:cNvSpPr/>
          <p:nvPr/>
        </p:nvSpPr>
        <p:spPr>
          <a:xfrm>
            <a:off x="174171" y="457200"/>
            <a:ext cx="8019559" cy="5509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200" b="1" dirty="0">
                <a:latin typeface="Berlin Sans FB Demi" panose="020E0802020502020306" pitchFamily="34" charset="0"/>
              </a:rPr>
              <a:t>Destinazione comune dei beni: I beni creati del mondo appartengono a tutti gli uomini.  Questo è il primo diritto naturale e intrinseco. Tutti gli altri diritti relativi ai beni non devono ostacolare questo diritto (118-120). Nessuno può essere privato di questo diritto a causa del luogo di nascita, della società, del Paese o del sesso (121). Le attività commerciali dovrebbero portare sviluppo, eliminare la povertà e creare posti di lavoro (123). </a:t>
            </a:r>
            <a:endParaRPr lang="en-GB" sz="2200" b="1" i="1" dirty="0">
              <a:latin typeface="Berlin Sans FB Demi" panose="020E0802020502020306" pitchFamily="34" charset="0"/>
            </a:endParaRPr>
          </a:p>
          <a:p>
            <a:pPr algn="just"/>
            <a:r>
              <a:rPr lang="en-GB" sz="2200" b="1" i="1" dirty="0">
                <a:latin typeface="Berlin Sans FB Demi" panose="020E0802020502020306" pitchFamily="34" charset="0"/>
              </a:rPr>
              <a:t>Mondo senza confini: </a:t>
            </a:r>
            <a:r>
              <a:rPr lang="en-GB" sz="2200" b="1" dirty="0">
                <a:latin typeface="Berlin Sans FB Demi" panose="020E0802020502020306" pitchFamily="34" charset="0"/>
              </a:rPr>
              <a:t>Ogni Paese appartiene anche allo straniero. I beni e la prosperità di un Paese non dovrebbero essere negati allo straniero che vi abita (124). Pur sostenendo il principio che tutti i debiti legittimamente acquisiti devono essere ripagati, l'adempimento di questo obbligo da parte dei Paesi poveri non deve compromettere la loro stessa esistenza e crescita (126). Dobbiamo aspirare a un mondo che offra terra, casa e lavoro a tutti. Questa è la vera pace (127). </a:t>
            </a:r>
            <a:endParaRPr lang="en-IN" sz="2200" b="1" dirty="0">
              <a:latin typeface="Berlin Sans FB Demi" panose="020E0802020502020306" pitchFamily="34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A4E49B50-C5E3-4B0C-1FDD-0854C84D2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680" y="1263311"/>
            <a:ext cx="3290180" cy="43313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47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A75434-B0FB-4D40-BB6B-C4F55F51EA8A}"/>
              </a:ext>
            </a:extLst>
          </p:cNvPr>
          <p:cNvSpPr/>
          <p:nvPr/>
        </p:nvSpPr>
        <p:spPr>
          <a:xfrm>
            <a:off x="884645" y="1904067"/>
            <a:ext cx="10422709" cy="43550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IN" sz="27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Atteggiamento nei confronti dei migranti: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GB" sz="25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Rispettare il diritto di tutti gli individui di trovare un luogo che soddisfi i loro bisogni fondamentali. Le nostre risposte ai migranti sono: Accogliere, proteggere, promuovere e integrare coloro che arrivano (129); ai migranti deve essere garantita la cittadinanza (131). Dobbiamo sviluppare un modello di governance globale per quanto riguarda i movimenti dei rifugiati (132). 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GB" sz="25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Gli immigrati sono dono e benedizione (133, 135). Dobbiamo accogliere i migranti gratuitamente (senza contare il vantaggio reciproco), perché è un atto buono (139). Solo una cultura sociale e politica che accoglie prontamente e gratuitamente gli altri avrà un futuro (141). </a:t>
            </a:r>
            <a:endParaRPr lang="en-IN" sz="25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560852-8083-40D0-9522-787BC242FBE2}"/>
              </a:ext>
            </a:extLst>
          </p:cNvPr>
          <p:cNvSpPr/>
          <p:nvPr/>
        </p:nvSpPr>
        <p:spPr>
          <a:xfrm>
            <a:off x="1371719" y="476975"/>
            <a:ext cx="9007595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CAPITOLO 4 </a:t>
            </a:r>
          </a:p>
          <a:p>
            <a:pPr algn="ctr"/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cuore aperto a tutto il mondo: i migranti</a:t>
            </a:r>
            <a:endParaRPr lang="en-IN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5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34E39F-39FE-E512-0F13-FCAF913766EB}"/>
              </a:ext>
            </a:extLst>
          </p:cNvPr>
          <p:cNvSpPr txBox="1"/>
          <p:nvPr/>
        </p:nvSpPr>
        <p:spPr>
          <a:xfrm>
            <a:off x="597160" y="1287624"/>
            <a:ext cx="6585960" cy="44012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800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deve essere una sana tensione tra il globale e il locale, per evitare di essere astratti o ristretti (142).  Dobbiamo avere a cuore le nostre radici e le nostre culture ancestrali e allo stesso tempo dialogare con le altre culture (148). Considerare gli altri come concorrenti o pericolosi nemici influisce sulle relazioni tra i popoli della stessa regione e tra i Paesi (152). </a:t>
            </a:r>
            <a:endParaRPr lang="en-IN" sz="2800" dirty="0">
              <a:solidFill>
                <a:schemeClr val="bg1"/>
              </a:solidFill>
              <a:latin typeface="Berlin Sans FB Demi" panose="020E0802020502020306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2 Free CC0 Local Stock Photos - StockSnap.io">
            <a:extLst>
              <a:ext uri="{FF2B5EF4-FFF2-40B4-BE49-F238E27FC236}">
                <a16:creationId xmlns:a16="http://schemas.microsoft.com/office/drawing/2014/main" id="{CD453395-ED62-69EC-9631-2DB18611B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93609"/>
            <a:ext cx="3974840" cy="38175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DCAF62-B6C5-46C1-B547-5D914E5C741B}"/>
              </a:ext>
            </a:extLst>
          </p:cNvPr>
          <p:cNvSpPr/>
          <p:nvPr/>
        </p:nvSpPr>
        <p:spPr>
          <a:xfrm>
            <a:off x="3511799" y="203815"/>
            <a:ext cx="5168403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lin Sans FB Demi" panose="020E0802020502020306" pitchFamily="34" charset="0"/>
                <a:cs typeface="Times New Roman" panose="02020603050405020304" pitchFamily="18" charset="0"/>
              </a:rPr>
              <a:t>Locale e globale: </a:t>
            </a:r>
            <a:endParaRPr lang="en-IN" sz="4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4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5BF8C6-F021-4657-A7D0-251BB3D6CC10}"/>
              </a:ext>
            </a:extLst>
          </p:cNvPr>
          <p:cNvSpPr/>
          <p:nvPr/>
        </p:nvSpPr>
        <p:spPr>
          <a:xfrm>
            <a:off x="472751" y="470263"/>
            <a:ext cx="7352524" cy="5509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Per promuovere una comunità globale è necessaria una politica migliore (154). </a:t>
            </a:r>
            <a:endParaRPr lang="en-GB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 il populismo che sfrutta le persone vulnerabili con promesse vuote di emozioni per ottenere il loro sostegno, sia il liberalismo che serve gli interessi economici dei potenti, non riescono a creare spazio per tutti (155).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 Le persone dovrebbero avere una vita dignitosa attraverso il lavoro.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c'è povertà peggiore di quella che toglie il lavoro e la dignità del lavoro (162).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È necessaria un'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organizzazione mondiale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più efficiente 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risolvere i problemi che affliggono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popolazioni abbandonate (165).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Abbiamo bisogno di una politica che metta al centro la dignità umana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e che su questo pilastro costruisca le strutture sociali alternative necessarie (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168).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tse2.mm.bing.net/th?id=OIP.JkbKHxe_Fn1GsSG4-4mSegHaEK&amp;pid=Api&amp;P=0">
            <a:extLst>
              <a:ext uri="{FF2B5EF4-FFF2-40B4-BE49-F238E27FC236}">
                <a16:creationId xmlns:a16="http://schemas.microsoft.com/office/drawing/2014/main" id="{47C78052-D7DF-47FC-9060-47B9957C2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988" y="2627532"/>
            <a:ext cx="3863504" cy="310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48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5BF8C6-F021-4657-A7D0-251BB3D6CC10}"/>
              </a:ext>
            </a:extLst>
          </p:cNvPr>
          <p:cNvSpPr/>
          <p:nvPr/>
        </p:nvSpPr>
        <p:spPr>
          <a:xfrm>
            <a:off x="244549" y="265814"/>
            <a:ext cx="7081284" cy="5509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GB" sz="2200" b="1" dirty="0">
                <a:latin typeface="Berlin Sans FB Demi" panose="020E0802020502020306" pitchFamily="34" charset="0"/>
              </a:rPr>
              <a:t>Riforma dell'ONU: </a:t>
            </a:r>
            <a:r>
              <a:rPr lang="en-GB" sz="2200" dirty="0">
                <a:latin typeface="Berlin Sans FB Demi" panose="020E0802020502020306" pitchFamily="34" charset="0"/>
              </a:rPr>
              <a:t>oggi i settori finanziari transnazionali stanno indebolendo il potere degli Stati. Poiché gli Stati stanno diventando deboli, è necessario che vi siano istituzioni internazionali organizzate in modo forte ed efficiente (172). È necessario </a:t>
            </a:r>
            <a:r>
              <a:rPr lang="en-GB" sz="2200" i="1" dirty="0">
                <a:latin typeface="Berlin Sans FB Demi" panose="020E0802020502020306" pitchFamily="34" charset="0"/>
              </a:rPr>
              <a:t>riformare l'ONU e anche le istituzioni economiche e finanziarie internazionali </a:t>
            </a:r>
            <a:r>
              <a:rPr lang="en-GB" sz="2200" dirty="0">
                <a:latin typeface="Berlin Sans FB Demi" panose="020E0802020502020306" pitchFamily="34" charset="0"/>
              </a:rPr>
              <a:t>(173).  </a:t>
            </a:r>
            <a:endParaRPr lang="en-IN" sz="2200" dirty="0">
              <a:latin typeface="Berlin Sans FB Demi" panose="020E0802020502020306" pitchFamily="34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200" b="1" dirty="0">
                <a:latin typeface="Berlin Sans FB Demi" panose="020E0802020502020306" pitchFamily="34" charset="0"/>
              </a:rPr>
              <a:t>Carità politica: </a:t>
            </a:r>
            <a:r>
              <a:rPr lang="en-GB" sz="2200" dirty="0">
                <a:latin typeface="Berlin Sans FB Demi" panose="020E0802020502020306" pitchFamily="34" charset="0"/>
              </a:rPr>
              <a:t>La carità politica promuove la fraternità e la giustizia per tutti. La politica è la più alta forma di carità quando cerca il bene comune (180, 182). L'esercizio della carità politica significa: cambiare le condizioni sociali che causano la sofferenza (186), trovare soluzioni efficaci all'esclusione sociale ed economica (188), globalizzare i diritti umani più elementari ed eliminare la fame (189). 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United to Reform | United to Reform">
            <a:extLst>
              <a:ext uri="{FF2B5EF4-FFF2-40B4-BE49-F238E27FC236}">
                <a16:creationId xmlns:a16="http://schemas.microsoft.com/office/drawing/2014/main" id="{C30A8BBA-71B7-237F-5843-5DE8C78E7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9669" r="5697" b="12264"/>
          <a:stretch/>
        </p:blipFill>
        <p:spPr bwMode="auto">
          <a:xfrm>
            <a:off x="7711439" y="1148080"/>
            <a:ext cx="3982721" cy="42976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9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5BF8C6-F021-4657-A7D0-251BB3D6CC10}"/>
              </a:ext>
            </a:extLst>
          </p:cNvPr>
          <p:cNvSpPr/>
          <p:nvPr/>
        </p:nvSpPr>
        <p:spPr>
          <a:xfrm>
            <a:off x="514764" y="1127516"/>
            <a:ext cx="6904653" cy="48320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I politici dovrebbero essere pronti ad ascoltare le opinioni degli altri (190-191);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Devono praticare l'amore nelle loro relazioni interpersonali quotidiane (193);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Devono esprimere un amore tenero verso i più piccoli, i più deboli, i più poveri (194).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La buona politica unisce l'amore, la speranza e la bontà che sono presenti nei cuori umani (196).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Non dovrebbero porsi le domande: "Quante persone hanno votato per me?", "Quante hanno avuto un'immagine positiva di me?", ma dovrebbero chiedersi: "Quanto amore ho messo nel mio lavoro?". "Cosa ho fatto per il progresso del nostro popolo?".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Political Science Images - Free Download on Freepik">
            <a:extLst>
              <a:ext uri="{FF2B5EF4-FFF2-40B4-BE49-F238E27FC236}">
                <a16:creationId xmlns:a16="http://schemas.microsoft.com/office/drawing/2014/main" id="{97964F6C-4980-9BD9-42C0-95A6DB182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4"/>
          <a:stretch/>
        </p:blipFill>
        <p:spPr bwMode="auto">
          <a:xfrm>
            <a:off x="7777679" y="1337763"/>
            <a:ext cx="3980837" cy="48424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22F566-54E6-4349-B44F-C14985219089}"/>
              </a:ext>
            </a:extLst>
          </p:cNvPr>
          <p:cNvSpPr/>
          <p:nvPr/>
        </p:nvSpPr>
        <p:spPr>
          <a:xfrm>
            <a:off x="3271520" y="98173"/>
            <a:ext cx="606552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I doveri dei politici: </a:t>
            </a:r>
            <a:endParaRPr lang="en-IN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34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7C0193-8C1F-4112-9101-F3BFE1052C19}"/>
              </a:ext>
            </a:extLst>
          </p:cNvPr>
          <p:cNvSpPr/>
          <p:nvPr/>
        </p:nvSpPr>
        <p:spPr>
          <a:xfrm>
            <a:off x="305215" y="2015633"/>
            <a:ext cx="6949025" cy="44012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800" b="1" dirty="0">
                <a:latin typeface="Berlin Sans FB Demi" panose="020E0802020502020306" pitchFamily="34" charset="0"/>
              </a:rPr>
              <a:t>Per incontrarci e aiutarci a vicenda, dobbiamo dialogare. </a:t>
            </a:r>
            <a:r>
              <a:rPr lang="en-GB" sz="28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Dialogo significa avvicinarsi, parlare, ascoltare, guardare, conoscersi e capirsi e trovare un terreno comune (198).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GB" sz="2800" b="1" dirty="0">
                <a:latin typeface="Berlin Sans FB Demi" panose="020E0802020502020306" pitchFamily="34" charset="0"/>
              </a:rPr>
              <a:t>La mancanza di dialogo significa che le persone non si preoccupano del bene comune, ma sono interessate al loro potere o a imporre le proprie idee (202). </a:t>
            </a:r>
            <a:endParaRPr lang="en-IN" sz="28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F2C763-F7EA-4E07-BB71-3FB6F5C2364A}"/>
              </a:ext>
            </a:extLst>
          </p:cNvPr>
          <p:cNvSpPr/>
          <p:nvPr/>
        </p:nvSpPr>
        <p:spPr>
          <a:xfrm>
            <a:off x="2188520" y="518359"/>
            <a:ext cx="781496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CAPITOLO 6</a:t>
            </a:r>
          </a:p>
          <a:p>
            <a:pPr algn="ctr"/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DIALOGO E AMICIZIA NELLA SOCIETÀ</a:t>
            </a:r>
            <a:endParaRPr lang="en-IN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Berlin Sans FB Demi" panose="020E0802020502020306" pitchFamily="34" charset="0"/>
            </a:endParaRPr>
          </a:p>
        </p:txBody>
      </p:sp>
      <p:pic>
        <p:nvPicPr>
          <p:cNvPr id="6146" name="Picture 2" descr="https://tse2.mm.bing.net/th?id=OIP.HlksAF9-8SEXkyRPfdbfOAHaEt&amp;pid=Api&amp;P=0">
            <a:extLst>
              <a:ext uri="{FF2B5EF4-FFF2-40B4-BE49-F238E27FC236}">
                <a16:creationId xmlns:a16="http://schemas.microsoft.com/office/drawing/2014/main" id="{F40470E4-EA6B-4856-9226-716071268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039" y="2763355"/>
            <a:ext cx="4155025" cy="2905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44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5C3023-571F-FA81-7C82-FC64FCF893BC}"/>
              </a:ext>
            </a:extLst>
          </p:cNvPr>
          <p:cNvSpPr txBox="1"/>
          <p:nvPr/>
        </p:nvSpPr>
        <p:spPr>
          <a:xfrm>
            <a:off x="272142" y="1752600"/>
            <a:ext cx="7327537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capacità di rispettare il punto di vista dell'altro (203).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Prospettiva interdisciplinare per aprirsi ai punti di vista degli altri (204).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media basati su Internet devono aiutare la ricerca di tutta la verità e non far emergere le debolezze e il peggio delle persone (205).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Ricerca della verità basata su principi universalmente validi e diritti fondamentali (206).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rispetto della dignità umana in ogni circostanza (213). </a:t>
            </a:r>
            <a:endParaRPr lang="en-IN" sz="2400" dirty="0">
              <a:solidFill>
                <a:schemeClr val="bg1"/>
              </a:solidFill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The Search for Truth - The Inner Journey">
            <a:extLst>
              <a:ext uri="{FF2B5EF4-FFF2-40B4-BE49-F238E27FC236}">
                <a16:creationId xmlns:a16="http://schemas.microsoft.com/office/drawing/2014/main" id="{163E89D4-1C01-BD9D-4B55-CC62A6FB0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354" y="1902460"/>
            <a:ext cx="4093534" cy="3378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B11F2B-C2CF-4CB4-9E4E-54DDCB79EBEB}"/>
              </a:ext>
            </a:extLst>
          </p:cNvPr>
          <p:cNvSpPr/>
          <p:nvPr/>
        </p:nvSpPr>
        <p:spPr>
          <a:xfrm>
            <a:off x="1427386" y="229810"/>
            <a:ext cx="890315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un autentico dialogo sociale è necessario che ci sia: </a:t>
            </a:r>
            <a:endParaRPr lang="en-IN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77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se1.mm.bing.net/th?id=OIP.hSlAIO5MrT8C0QErtoUthAHaC4&amp;pid=Api&amp;P=0">
            <a:extLst>
              <a:ext uri="{FF2B5EF4-FFF2-40B4-BE49-F238E27FC236}">
                <a16:creationId xmlns:a16="http://schemas.microsoft.com/office/drawing/2014/main" id="{1638225D-B59E-4CD6-952F-2867BEEDEC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7" r="31139"/>
          <a:stretch/>
        </p:blipFill>
        <p:spPr bwMode="auto">
          <a:xfrm>
            <a:off x="535959" y="1554480"/>
            <a:ext cx="3609321" cy="4227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E4BC4-AF93-4341-96FA-08CF3BC6BB16}"/>
              </a:ext>
            </a:extLst>
          </p:cNvPr>
          <p:cNvSpPr/>
          <p:nvPr/>
        </p:nvSpPr>
        <p:spPr>
          <a:xfrm>
            <a:off x="4612640" y="1654243"/>
            <a:ext cx="7043401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b="1" dirty="0">
                <a:latin typeface="Berlin Sans FB Demi" panose="020E0802020502020306" pitchFamily="34" charset="0"/>
              </a:rPr>
              <a:t>Deve esistere una </a:t>
            </a:r>
            <a:r>
              <a:rPr lang="en-GB" sz="2400" b="1" i="1" dirty="0">
                <a:latin typeface="Berlin Sans FB Demi" panose="020E0802020502020306" pitchFamily="34" charset="0"/>
              </a:rPr>
              <a:t>società </a:t>
            </a:r>
            <a:r>
              <a:rPr lang="en-GB" sz="2400" b="1" dirty="0">
                <a:latin typeface="Berlin Sans FB Demi" panose="020E0802020502020306" pitchFamily="34" charset="0"/>
              </a:rPr>
              <a:t>a </a:t>
            </a:r>
            <a:r>
              <a:rPr lang="en-GB" sz="2400" b="1" i="1" dirty="0">
                <a:latin typeface="Berlin Sans FB Demi" panose="020E0802020502020306" pitchFamily="34" charset="0"/>
              </a:rPr>
              <a:t>poliedro</a:t>
            </a:r>
            <a:r>
              <a:rPr lang="en-GB" sz="2400" b="1" dirty="0">
                <a:latin typeface="Berlin Sans FB Demi" panose="020E0802020502020306" pitchFamily="34" charset="0"/>
              </a:rPr>
              <a:t> sfaccettato, dove le differenze coesistono anche tra i disaccordi e le riserve.  (215).</a:t>
            </a:r>
          </a:p>
          <a:p>
            <a:pPr algn="just"/>
            <a:r>
              <a:rPr lang="en-GB" sz="2400" b="1" dirty="0">
                <a:latin typeface="Berlin Sans FB Demi" panose="020E0802020502020306" pitchFamily="34" charset="0"/>
              </a:rPr>
              <a:t>La cultura è profondamente radicata nelle persone. I desideri, gli interessi e, in ultima analisi, il modo di vivere delle persone sono espressi nella cultura (216). </a:t>
            </a:r>
            <a:endParaRPr lang="en-IN" sz="2400" b="1" dirty="0">
              <a:latin typeface="Berlin Sans FB Demi" panose="020E0802020502020306" pitchFamily="34" charset="0"/>
            </a:endParaRPr>
          </a:p>
          <a:p>
            <a:pPr algn="just"/>
            <a:r>
              <a:rPr lang="en-GB" sz="2400" b="1" dirty="0">
                <a:latin typeface="Berlin Sans FB Demi" panose="020E0802020502020306" pitchFamily="34" charset="0"/>
              </a:rPr>
              <a:t>Il </a:t>
            </a:r>
            <a:r>
              <a:rPr lang="en-GB" sz="2400" b="1" i="1" dirty="0">
                <a:latin typeface="Berlin Sans FB Demi" panose="020E0802020502020306" pitchFamily="34" charset="0"/>
              </a:rPr>
              <a:t>Patto sociale </a:t>
            </a:r>
            <a:r>
              <a:rPr lang="en-GB" sz="2400" b="1" dirty="0">
                <a:latin typeface="Berlin Sans FB Demi" panose="020E0802020502020306" pitchFamily="34" charset="0"/>
              </a:rPr>
              <a:t>(218) e il </a:t>
            </a:r>
            <a:r>
              <a:rPr lang="en-GB" sz="2400" b="1" i="1" dirty="0">
                <a:latin typeface="Berlin Sans FB Demi" panose="020E0802020502020306" pitchFamily="34" charset="0"/>
              </a:rPr>
              <a:t>Patto culturale </a:t>
            </a:r>
            <a:r>
              <a:rPr lang="en-GB" sz="2400" b="1" dirty="0">
                <a:latin typeface="Berlin Sans FB Demi" panose="020E0802020502020306" pitchFamily="34" charset="0"/>
              </a:rPr>
              <a:t>promuovono il rispetto della diversità (219-220). </a:t>
            </a:r>
            <a:endParaRPr lang="en-IN" sz="2400" b="1" dirty="0">
              <a:latin typeface="Berlin Sans FB Demi" panose="020E0802020502020306" pitchFamily="34" charset="0"/>
            </a:endParaRPr>
          </a:p>
          <a:p>
            <a:pPr algn="just"/>
            <a:r>
              <a:rPr lang="en-GB" sz="2400" b="1" dirty="0">
                <a:latin typeface="Berlin Sans FB Demi" panose="020E0802020502020306" pitchFamily="34" charset="0"/>
              </a:rPr>
              <a:t>Dobbiamo coltivare la gentilezza (222), che a sua volta può trasformare gli stili di vita, le relazioni e i modi di discutere e confrontare le idee (224). </a:t>
            </a:r>
            <a:endParaRPr lang="en-IN" sz="2000" dirty="0">
              <a:latin typeface="Berlin Sans FB Demi" panose="020E0802020502020306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F35902-BEDA-413B-BB99-7447DA1B6F93}"/>
              </a:ext>
            </a:extLst>
          </p:cNvPr>
          <p:cNvSpPr/>
          <p:nvPr/>
        </p:nvSpPr>
        <p:spPr>
          <a:xfrm>
            <a:off x="2373086" y="250123"/>
            <a:ext cx="7813173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Incontro per una nuova cultura:</a:t>
            </a:r>
            <a:endParaRPr lang="en-IN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9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2355084-3DD7-4EC1-86F3-F60706BB33A2}"/>
              </a:ext>
            </a:extLst>
          </p:cNvPr>
          <p:cNvSpPr/>
          <p:nvPr/>
        </p:nvSpPr>
        <p:spPr>
          <a:xfrm>
            <a:off x="355600" y="1358929"/>
            <a:ext cx="7310474" cy="50783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</a:rPr>
              <a:t>In tutto il mondo c'è bisogno di pace e di operatori di pace (225). </a:t>
            </a:r>
            <a:endParaRPr lang="en-GB" sz="2400" b="1" i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L'incontro rinnovato di 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coloro che sono stati nemici cerca una nuova sintesi per il bene di tutti (226).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Verità, giustizia e misericordia sono inseparabili per costruire la pace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(227).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vescovi del Sudafrica hanno sottolineato che la vera riconciliazione si ottiene in modo proattivo (229).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disuguaglianza e la mancanza di sviluppo umano integrale rendono impossibile la pace (235). </a:t>
            </a:r>
            <a:endParaRPr lang="en-IN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8176F0-3596-4BDA-9CCA-AD27E95B823A}"/>
              </a:ext>
            </a:extLst>
          </p:cNvPr>
          <p:cNvSpPr/>
          <p:nvPr/>
        </p:nvSpPr>
        <p:spPr>
          <a:xfrm>
            <a:off x="2976234" y="219303"/>
            <a:ext cx="598488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CAPITOLO 7</a:t>
            </a:r>
          </a:p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PERCORSI DI RINNOVATO INCONTRO</a:t>
            </a:r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923AD3-B599-CC44-9B06-695CD4592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478" y="1548693"/>
            <a:ext cx="3677921" cy="4181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A087DC-EB63-634D-8206-413172FE1C06}"/>
              </a:ext>
            </a:extLst>
          </p:cNvPr>
          <p:cNvSpPr txBox="1"/>
          <p:nvPr/>
        </p:nvSpPr>
        <p:spPr>
          <a:xfrm>
            <a:off x="8158479" y="5730119"/>
            <a:ext cx="3677921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Berlin Sans FB Demi" panose="020E0802020502020306" pitchFamily="34" charset="0"/>
              </a:rPr>
              <a:t>Ansari (musulmano) e Ashoke (indù) diventano amici in India </a:t>
            </a:r>
          </a:p>
        </p:txBody>
      </p:sp>
    </p:spTree>
    <p:extLst>
      <p:ext uri="{BB962C8B-B14F-4D97-AF65-F5344CB8AC3E}">
        <p14:creationId xmlns:p14="http://schemas.microsoft.com/office/powerpoint/2010/main" val="312818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1CDD0C-7812-44F9-A7C8-2ED5D28A7206}"/>
              </a:ext>
            </a:extLst>
          </p:cNvPr>
          <p:cNvSpPr/>
          <p:nvPr/>
        </p:nvSpPr>
        <p:spPr>
          <a:xfrm>
            <a:off x="309212" y="130630"/>
            <a:ext cx="6884068" cy="65248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C'è chi dice che i problemi fanno parte della società e che promuovere la riconciliazione è un segno di debolezza (236).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il perdono e la riconciliazione sono temi centrali nel cristianesimo e anche in altre religioni (237).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vero amore per un oppressore significa cercare il modo di far cessare la sua oppressione (241).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L'autentica riconciliazione non fugge dal conflitto (244). Dimenticare non è mai la risposta (246). Chi perdona veramente non dimentica (252).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guerra e la pena di morte introducono nuovi elementi di distruzione nella società (255).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esiste un razionale per la 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guerra giusta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</a:rPr>
              <a:t>La Chiesa sostiene la posizione: 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 più guerra!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(258).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definitiva, eliminare tutte le armi nucleari diventa un imperativo morale e umanitario. La 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 di morte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semplicemente inammissibile (263). L'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ergastolo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una pena di morte segreta (268).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politicaltheology.com/wp-content/uploads/2017/03/17-03-19-Reconciliation.jpg">
            <a:extLst>
              <a:ext uri="{FF2B5EF4-FFF2-40B4-BE49-F238E27FC236}">
                <a16:creationId xmlns:a16="http://schemas.microsoft.com/office/drawing/2014/main" id="{8C9D4AFE-702D-4558-A2D7-1F4DCA7C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2126897"/>
            <a:ext cx="4186971" cy="32985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504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96937-4CD1-4938-88AB-6038A6DEE59F}"/>
              </a:ext>
            </a:extLst>
          </p:cNvPr>
          <p:cNvSpPr/>
          <p:nvPr/>
        </p:nvSpPr>
        <p:spPr>
          <a:xfrm>
            <a:off x="584936" y="1513115"/>
            <a:ext cx="7089493" cy="5214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dialogo tra le religioni mira a stabilire amicizia, pace e armonia e a condividere valori ed esperienze spirituali-morali (271). 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Dio è il padre di tutti e questo richiede una fraternità in erba (272). La negazione di questa immagine trascendente delle persone porta al totalitarismo (273). 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sforzo di cercare Dio con cuore sincero ci aiuta a riconoscerci reciprocamente come veri fratelli e sorelle (274). 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La Chiesa non rimane in disparte nella costruzione di un mondo migliore.  Oltre alle opere di carità e di educazione, la Chiesa lavora per il progresso dell'umanità e della fraternità universale (276).</a:t>
            </a:r>
            <a:endParaRPr lang="en-IN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855B5-2914-4731-AD7D-3EC297D923A1}"/>
              </a:ext>
            </a:extLst>
          </p:cNvPr>
          <p:cNvSpPr/>
          <p:nvPr/>
        </p:nvSpPr>
        <p:spPr>
          <a:xfrm>
            <a:off x="584936" y="550478"/>
            <a:ext cx="9702064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CAPITOLO 8</a:t>
            </a:r>
          </a:p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RELIGIONI AL SERVIZIO DELLA FRATERNITÀ NEL NOSTRO MONDO</a:t>
            </a:r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AA59D8-86BD-0141-BEF6-FFFD1FEA9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940" y="2590074"/>
            <a:ext cx="3741626" cy="3291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007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668D60-F643-4598-9022-A823A6988C5E}"/>
              </a:ext>
            </a:extLst>
          </p:cNvPr>
          <p:cNvSpPr/>
          <p:nvPr/>
        </p:nvSpPr>
        <p:spPr>
          <a:xfrm>
            <a:off x="435352" y="428178"/>
            <a:ext cx="6778248" cy="60016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La Chiesa stima i modi in cui Dio opera nelle altre religioni. Gli uomini di altre fedi si abbeverano alle loro fonti. Per i cristiani la fonte della dignità umana e della fraternità è il Vangelo di Gesù Cristo (277). Per molti cristiani, Maria è la madre. Ella dà vita a un mondo nuovo, in cui tutti noi siamo fratelli e sorelle (278).</a:t>
            </a:r>
            <a:endParaRPr lang="en-IN" sz="2400" dirty="0">
              <a:solidFill>
                <a:schemeClr val="bg1"/>
              </a:solidFill>
              <a:latin typeface="Berlin Sans FB Demi" panose="020E0802020502020306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Noi cristiani chiediamo la </a:t>
            </a:r>
            <a:r>
              <a:rPr lang="en-GB" sz="24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libertà religiosa 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i credenti (279), l'unità all'interno della Chiesa e tra le diverse confessioni cristiane (280) e la pace tra le religioni (281).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Come leader religiosi, siamo chiamati a essere veri </a:t>
            </a:r>
            <a:r>
              <a:rPr lang="en-GB" sz="24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uomini di dialogo e artigiani di pace 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(284). </a:t>
            </a:r>
            <a:endParaRPr lang="en-IN" sz="20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99B53D-C123-4674-9DAE-C1CF67DE0CFD}"/>
              </a:ext>
            </a:extLst>
          </p:cNvPr>
          <p:cNvSpPr/>
          <p:nvPr/>
        </p:nvSpPr>
        <p:spPr>
          <a:xfrm>
            <a:off x="7662091" y="1298385"/>
            <a:ext cx="4291559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Identità cristiana </a:t>
            </a:r>
            <a:endParaRPr lang="en-IN" sz="4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2290" name="Picture 2" descr="https://tse4.explicit.bing.net/th?id=OIP.I2EY-wAm9hwEXMEVR5toMAHaDV&amp;pid=Api&amp;P=0">
            <a:extLst>
              <a:ext uri="{FF2B5EF4-FFF2-40B4-BE49-F238E27FC236}">
                <a16:creationId xmlns:a16="http://schemas.microsoft.com/office/drawing/2014/main" id="{6874E3D1-8567-4CBC-A192-E1B82594A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493" y="2499360"/>
            <a:ext cx="4334155" cy="27351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49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F72276-9905-4CF2-AE2A-D46FCDBCD4A3}"/>
              </a:ext>
            </a:extLst>
          </p:cNvPr>
          <p:cNvSpPr/>
          <p:nvPr/>
        </p:nvSpPr>
        <p:spPr>
          <a:xfrm>
            <a:off x="593428" y="729387"/>
            <a:ext cx="6612422" cy="569386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nome di Dio e di tutte le persone di buona volontà, dichiariamo l'adozione di una </a:t>
            </a:r>
            <a:r>
              <a:rPr lang="en-GB" sz="26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 del dialogo come percorso; la cooperazione reciproca come codice di condotta; la comprensione reciproca come metodo </a:t>
            </a: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norma (285).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 Per queste riflessioni che si trovano in Fratelli Tutti le ispirazioni sono quelle di Martin Luther King, Desmond Tutu, Mahatma Gandhi e molti altri(286). Il </a:t>
            </a:r>
            <a:r>
              <a:rPr lang="en-GB" sz="26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beato Charles de Foucauld voleva essere il fratello universale </a:t>
            </a: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identificandosi con i poveri e gli abbandonati del deserto africano. (287).</a:t>
            </a:r>
            <a:endParaRPr lang="en-IN" sz="26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04DABB-B6C1-4BF3-8A40-00AADEA7A9D5}"/>
              </a:ext>
            </a:extLst>
          </p:cNvPr>
          <p:cNvSpPr/>
          <p:nvPr/>
        </p:nvSpPr>
        <p:spPr>
          <a:xfrm>
            <a:off x="7467622" y="526187"/>
            <a:ext cx="2837635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APPELLO </a:t>
            </a:r>
            <a:endParaRPr lang="en-IN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1266" name="Picture 2" descr="https://tse4.mm.bing.net/th?id=OIP.UiRTxjZvknzFCBancMnbPwHaJR&amp;pid=Api&amp;P=0">
            <a:extLst>
              <a:ext uri="{FF2B5EF4-FFF2-40B4-BE49-F238E27FC236}">
                <a16:creationId xmlns:a16="http://schemas.microsoft.com/office/drawing/2014/main" id="{94FDB17A-ECA7-4B91-AC78-E95E1D0E4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684" y="1739812"/>
            <a:ext cx="3475823" cy="43484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F89517-310B-438E-A6B9-0BC788863895}"/>
              </a:ext>
            </a:extLst>
          </p:cNvPr>
          <p:cNvSpPr/>
          <p:nvPr/>
        </p:nvSpPr>
        <p:spPr>
          <a:xfrm>
            <a:off x="457200" y="4876800"/>
            <a:ext cx="5271103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Cosa possono fare i religiosi per realizzare la visione di FT</a:t>
            </a:r>
            <a:r>
              <a:rPr lang="en-GB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IN" sz="4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314CFF-EBDE-4852-BADE-B0870959CCF9}"/>
              </a:ext>
            </a:extLst>
          </p:cNvPr>
          <p:cNvSpPr/>
          <p:nvPr/>
        </p:nvSpPr>
        <p:spPr>
          <a:xfrm>
            <a:off x="4135097" y="498770"/>
            <a:ext cx="5070619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Domanda per la riflessione:</a:t>
            </a:r>
            <a:endParaRPr lang="en-IN" sz="3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0242" name="Picture 2" descr="https://tse3.mm.bing.net/th?id=OIP.XxvJZtXBvoX37mluL0E8EgHaFE&amp;pid=Api&amp;P=0">
            <a:extLst>
              <a:ext uri="{FF2B5EF4-FFF2-40B4-BE49-F238E27FC236}">
                <a16:creationId xmlns:a16="http://schemas.microsoft.com/office/drawing/2014/main" id="{9995DA9B-454B-4B4F-82EB-4BE2CFAC3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49" y="1357410"/>
            <a:ext cx="5271102" cy="36030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FA58AA-D591-4E92-2F6C-9AED37DF5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551" y="3309256"/>
            <a:ext cx="3286278" cy="304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</TotalTime>
  <Words>2756</Words>
  <Application>Microsoft Macintosh PowerPoint</Application>
  <PresentationFormat>Widescreen</PresentationFormat>
  <Paragraphs>96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Berlin Sans FB</vt:lpstr>
      <vt:lpstr>Berlin Sans FB Demi</vt:lpstr>
      <vt:lpstr>Calibri</vt:lpstr>
      <vt:lpstr>Century Gothic</vt:lpstr>
      <vt:lpstr>Times New Roman</vt:lpstr>
      <vt:lpstr>Wingdings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Sagaya</dc:creator>
  <cp:keywords>, docId:D6A4BB909D1CF80FBF1B1B5786FECEE8</cp:keywords>
  <cp:lastModifiedBy>Vincent Anes</cp:lastModifiedBy>
  <cp:revision>132</cp:revision>
  <dcterms:created xsi:type="dcterms:W3CDTF">2022-09-03T15:39:12Z</dcterms:created>
  <dcterms:modified xsi:type="dcterms:W3CDTF">2023-08-09T08:27:39Z</dcterms:modified>
</cp:coreProperties>
</file>